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20" r:id="rId4"/>
  </p:sldMasterIdLst>
  <p:notesMasterIdLst>
    <p:notesMasterId r:id="rId51"/>
  </p:notesMasterIdLst>
  <p:sldIdLst>
    <p:sldId id="287" r:id="rId5"/>
    <p:sldId id="314" r:id="rId6"/>
    <p:sldId id="283" r:id="rId7"/>
    <p:sldId id="293" r:id="rId8"/>
    <p:sldId id="315" r:id="rId9"/>
    <p:sldId id="284" r:id="rId10"/>
    <p:sldId id="302" r:id="rId11"/>
    <p:sldId id="316" r:id="rId12"/>
    <p:sldId id="288" r:id="rId13"/>
    <p:sldId id="289" r:id="rId14"/>
    <p:sldId id="317" r:id="rId15"/>
    <p:sldId id="290" r:id="rId16"/>
    <p:sldId id="291" r:id="rId17"/>
    <p:sldId id="318" r:id="rId18"/>
    <p:sldId id="292" r:id="rId19"/>
    <p:sldId id="273" r:id="rId20"/>
    <p:sldId id="294" r:id="rId21"/>
    <p:sldId id="319" r:id="rId22"/>
    <p:sldId id="282" r:id="rId23"/>
    <p:sldId id="295" r:id="rId24"/>
    <p:sldId id="320" r:id="rId25"/>
    <p:sldId id="296" r:id="rId26"/>
    <p:sldId id="285" r:id="rId27"/>
    <p:sldId id="321" r:id="rId28"/>
    <p:sldId id="297" r:id="rId29"/>
    <p:sldId id="298" r:id="rId30"/>
    <p:sldId id="322" r:id="rId31"/>
    <p:sldId id="312" r:id="rId32"/>
    <p:sldId id="299" r:id="rId33"/>
    <p:sldId id="311" r:id="rId34"/>
    <p:sldId id="323" r:id="rId35"/>
    <p:sldId id="300" r:id="rId36"/>
    <p:sldId id="286" r:id="rId37"/>
    <p:sldId id="301" r:id="rId38"/>
    <p:sldId id="324" r:id="rId39"/>
    <p:sldId id="303" r:id="rId40"/>
    <p:sldId id="304" r:id="rId41"/>
    <p:sldId id="305" r:id="rId42"/>
    <p:sldId id="278" r:id="rId43"/>
    <p:sldId id="306" r:id="rId44"/>
    <p:sldId id="307" r:id="rId45"/>
    <p:sldId id="308" r:id="rId46"/>
    <p:sldId id="313" r:id="rId47"/>
    <p:sldId id="309" r:id="rId48"/>
    <p:sldId id="325" r:id="rId49"/>
    <p:sldId id="310" r:id="rId5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1" autoAdjust="0"/>
    <p:restoredTop sz="85000" autoAdjust="0"/>
  </p:normalViewPr>
  <p:slideViewPr>
    <p:cSldViewPr snapToGrid="0">
      <p:cViewPr varScale="1">
        <p:scale>
          <a:sx n="71" d="100"/>
          <a:sy n="71" d="100"/>
        </p:scale>
        <p:origin x="90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3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555A0-68A3-4221-A439-4783E3FF45BD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7CA17-EF11-4B70-B53B-1A0A54FE7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12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05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212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58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80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376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75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088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78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77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363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7CA17-EF11-4B70-B53B-1A0A54FE762A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877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779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24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27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28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1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363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2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13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3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68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020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85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21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59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42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142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02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908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79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05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69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87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77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906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450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761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384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49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7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11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87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68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0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947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294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863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0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11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049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33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373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168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1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BB008-A63C-4453-9391-947B3D1877C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E1CEE-91B8-4F1E-BC6B-B3F6E48B9F8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09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853B0-BC34-4F50-8E22-B6BDD09BCBF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645CF-5BDD-4567-83BF-E8BA4741AE5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45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717A1-10A0-419F-B70D-97A5368D73A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48A70-D7BB-47E6-90FF-ACC957A8E53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14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68D06-CB77-422D-9DBF-7B5D626DB4B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16/06/2023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423D3-F816-446C-91C6-230DAA71C1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05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7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306" y="-679377"/>
            <a:ext cx="12622306" cy="8135451"/>
          </a:xfrm>
        </p:spPr>
      </p:pic>
    </p:spTree>
    <p:extLst>
      <p:ext uri="{BB962C8B-B14F-4D97-AF65-F5344CB8AC3E}">
        <p14:creationId xmlns:p14="http://schemas.microsoft.com/office/powerpoint/2010/main" val="1348916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garment&#10;&#10;Description automatically generated with medium confidence">
            <a:extLst>
              <a:ext uri="{FF2B5EF4-FFF2-40B4-BE49-F238E27FC236}">
                <a16:creationId xmlns:a16="http://schemas.microsoft.com/office/drawing/2014/main" id="{7E60FCE2-C47A-10D1-FF37-69150557F0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t="14336" r="-1154" b="9995"/>
          <a:stretch/>
        </p:blipFill>
        <p:spPr>
          <a:xfrm>
            <a:off x="0" y="-79022"/>
            <a:ext cx="12293600" cy="693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2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05948"/>
            <a:ext cx="10515600" cy="1325563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96228"/>
            <a:ext cx="12192000" cy="9164003"/>
          </a:xfrm>
        </p:spPr>
      </p:pic>
      <p:sp>
        <p:nvSpPr>
          <p:cNvPr id="5" name="TextBox 4"/>
          <p:cNvSpPr txBox="1"/>
          <p:nvPr/>
        </p:nvSpPr>
        <p:spPr>
          <a:xfrm>
            <a:off x="482183" y="372706"/>
            <a:ext cx="11227633" cy="646331"/>
          </a:xfrm>
          <a:prstGeom prst="rect">
            <a:avLst/>
          </a:prstGeom>
          <a:solidFill>
            <a:srgbClr val="000000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Scottish Parliament, 21 November 2018</a:t>
            </a:r>
          </a:p>
        </p:txBody>
      </p:sp>
    </p:spTree>
    <p:extLst>
      <p:ext uri="{BB962C8B-B14F-4D97-AF65-F5344CB8AC3E}">
        <p14:creationId xmlns:p14="http://schemas.microsoft.com/office/powerpoint/2010/main" val="1857526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A58C50-BB8E-E73A-D3D4-4BE74A439D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erson holding a sign&#10;&#10;Description automatically generated">
            <a:extLst>
              <a:ext uri="{FF2B5EF4-FFF2-40B4-BE49-F238E27FC236}">
                <a16:creationId xmlns:a16="http://schemas.microsoft.com/office/drawing/2014/main" id="{548BD275-56F0-BCA2-FD6D-32E021BAD0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7" b="11348"/>
          <a:stretch/>
        </p:blipFill>
        <p:spPr>
          <a:xfrm>
            <a:off x="3511685" y="2536"/>
            <a:ext cx="5091048" cy="68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98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D886022D-0036-49E1-2DD5-758927EF66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8" b="12376"/>
          <a:stretch/>
        </p:blipFill>
        <p:spPr>
          <a:xfrm>
            <a:off x="0" y="0"/>
            <a:ext cx="12192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29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20" y="-817413"/>
            <a:ext cx="12767023" cy="7675413"/>
          </a:xfrm>
        </p:spPr>
      </p:pic>
      <p:sp>
        <p:nvSpPr>
          <p:cNvPr id="6" name="TextBox 5"/>
          <p:cNvSpPr txBox="1"/>
          <p:nvPr/>
        </p:nvSpPr>
        <p:spPr>
          <a:xfrm>
            <a:off x="408214" y="6319157"/>
            <a:ext cx="11446329" cy="507831"/>
          </a:xfrm>
          <a:prstGeom prst="rect">
            <a:avLst/>
          </a:prstGeom>
          <a:solidFill>
            <a:srgbClr val="000000">
              <a:alpha val="3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Regulate our Buses Lobby, </a:t>
            </a:r>
            <a:r>
              <a:rPr lang="en-GB" sz="27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SPT</a:t>
            </a:r>
            <a:r>
              <a:rPr lang="en-GB" sz="2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Offices, 6 March 2020</a:t>
            </a:r>
          </a:p>
        </p:txBody>
      </p:sp>
    </p:spTree>
    <p:extLst>
      <p:ext uri="{BB962C8B-B14F-4D97-AF65-F5344CB8AC3E}">
        <p14:creationId xmlns:p14="http://schemas.microsoft.com/office/powerpoint/2010/main" val="95638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rotesting in the street&#10;&#10;Description automatically generated with low confidence">
            <a:extLst>
              <a:ext uri="{FF2B5EF4-FFF2-40B4-BE49-F238E27FC236}">
                <a16:creationId xmlns:a16="http://schemas.microsoft.com/office/drawing/2014/main" id="{1CAA1E19-AA40-2EBD-693E-E617FA678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186" y="16878"/>
            <a:ext cx="12495204" cy="684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09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a banner&#10;&#10;Description automatically generated with medium confidence">
            <a:extLst>
              <a:ext uri="{FF2B5EF4-FFF2-40B4-BE49-F238E27FC236}">
                <a16:creationId xmlns:a16="http://schemas.microsoft.com/office/drawing/2014/main" id="{E4AC6E60-EE8B-1FEE-6B6D-10FE431EE1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6" b="6173"/>
          <a:stretch/>
        </p:blipFill>
        <p:spPr>
          <a:xfrm>
            <a:off x="-3431" y="-101599"/>
            <a:ext cx="1219543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26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5453"/>
            <a:ext cx="12219771" cy="8304557"/>
          </a:xfrm>
        </p:spPr>
      </p:pic>
      <p:sp>
        <p:nvSpPr>
          <p:cNvPr id="6" name="TextBox 5"/>
          <p:cNvSpPr txBox="1"/>
          <p:nvPr/>
        </p:nvSpPr>
        <p:spPr>
          <a:xfrm>
            <a:off x="408214" y="6319157"/>
            <a:ext cx="11446329" cy="50783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700" i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Bus Regulation: The Musical </a:t>
            </a:r>
            <a:r>
              <a:rPr lang="en-GB" sz="27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(Manchester Art Gallery, September 2019)</a:t>
            </a:r>
          </a:p>
        </p:txBody>
      </p:sp>
    </p:spTree>
    <p:extLst>
      <p:ext uri="{BB962C8B-B14F-4D97-AF65-F5344CB8AC3E}">
        <p14:creationId xmlns:p14="http://schemas.microsoft.com/office/powerpoint/2010/main" val="2857195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baby">
            <a:extLst>
              <a:ext uri="{FF2B5EF4-FFF2-40B4-BE49-F238E27FC236}">
                <a16:creationId xmlns:a16="http://schemas.microsoft.com/office/drawing/2014/main" id="{D4C36379-2515-74EA-B4F7-51F000611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35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3F51E91D-2F7D-C683-DA2E-6DF62B0B2A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5"/>
          <a:stretch/>
        </p:blipFill>
        <p:spPr>
          <a:xfrm>
            <a:off x="0" y="-374416"/>
            <a:ext cx="12192000" cy="723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01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">
            <a:extLst>
              <a:ext uri="{FF2B5EF4-FFF2-40B4-BE49-F238E27FC236}">
                <a16:creationId xmlns:a16="http://schemas.microsoft.com/office/drawing/2014/main" id="{D2456499-22CC-C615-6AE7-D4AAB6A19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71" y="-878432"/>
            <a:ext cx="12228871" cy="81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EF61A8-3DAF-2F1C-E100-3F88713E4FD3}"/>
              </a:ext>
            </a:extLst>
          </p:cNvPr>
          <p:cNvSpPr txBox="1"/>
          <p:nvPr/>
        </p:nvSpPr>
        <p:spPr>
          <a:xfrm>
            <a:off x="1040860" y="6079787"/>
            <a:ext cx="10330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chemeClr val="bg1"/>
                </a:solidFill>
              </a:rPr>
              <a:t>South Yorkshire Stagecoach drivers on strike for better wages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A group of people holding flags and standing on the street&#10;&#10;Description automatically generated with low confidence">
            <a:extLst>
              <a:ext uri="{FF2B5EF4-FFF2-40B4-BE49-F238E27FC236}">
                <a16:creationId xmlns:a16="http://schemas.microsoft.com/office/drawing/2014/main" id="{778768BA-B131-A0F7-7A37-7AAAE1EFC1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79"/>
          <a:stretch/>
        </p:blipFill>
        <p:spPr>
          <a:xfrm>
            <a:off x="8657" y="-2"/>
            <a:ext cx="12157069" cy="68580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F8665E-BA88-D694-CD34-36AB93C60684}"/>
              </a:ext>
            </a:extLst>
          </p:cNvPr>
          <p:cNvSpPr txBox="1"/>
          <p:nvPr/>
        </p:nvSpPr>
        <p:spPr>
          <a:xfrm>
            <a:off x="246768" y="6079787"/>
            <a:ext cx="11651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Barnsley Stagecoach bus drivers striking for better wages</a:t>
            </a:r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804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rotest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C4B91423-42E2-0B33-790C-5045A9064B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2"/>
          <a:stretch/>
        </p:blipFill>
        <p:spPr>
          <a:xfrm>
            <a:off x="1" y="0"/>
            <a:ext cx="1220955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75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1A215B8B-C19D-9EFE-B5EE-041FB2520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925" y="1"/>
            <a:ext cx="13101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48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516" y="-1610436"/>
            <a:ext cx="12304516" cy="9228387"/>
          </a:xfrm>
        </p:spPr>
      </p:pic>
      <p:sp>
        <p:nvSpPr>
          <p:cNvPr id="6" name="TextBox 5"/>
          <p:cNvSpPr txBox="1"/>
          <p:nvPr/>
        </p:nvSpPr>
        <p:spPr>
          <a:xfrm>
            <a:off x="408214" y="6319157"/>
            <a:ext cx="11446329" cy="507831"/>
          </a:xfrm>
          <a:prstGeom prst="rect">
            <a:avLst/>
          </a:prstGeom>
          <a:solidFill>
            <a:srgbClr val="000000">
              <a:alpha val="30000"/>
            </a:srgb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700" i="1" kern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Take Back Our Buses </a:t>
            </a:r>
            <a:r>
              <a:rPr lang="en-GB" sz="2700" kern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(petition hand-in 29 January 2020)</a:t>
            </a:r>
          </a:p>
        </p:txBody>
      </p:sp>
    </p:spTree>
    <p:extLst>
      <p:ext uri="{BB962C8B-B14F-4D97-AF65-F5344CB8AC3E}">
        <p14:creationId xmlns:p14="http://schemas.microsoft.com/office/powerpoint/2010/main" val="163282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4ECE80-3A4A-503B-0AF4-D281475ED9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456F7C46-034A-388E-1EFA-556B006FD3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7"/>
          <a:stretch/>
        </p:blipFill>
        <p:spPr>
          <a:xfrm>
            <a:off x="2433447" y="0"/>
            <a:ext cx="732510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5C3B9D54-8EBC-D235-1103-C5FA32F7A1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8" b="16280"/>
          <a:stretch/>
        </p:blipFill>
        <p:spPr>
          <a:xfrm>
            <a:off x="-58458" y="0"/>
            <a:ext cx="12250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3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3135"/>
            <a:ext cx="12192000" cy="7843805"/>
          </a:xfrm>
        </p:spPr>
      </p:pic>
      <p:sp>
        <p:nvSpPr>
          <p:cNvPr id="5" name="TextBox 4"/>
          <p:cNvSpPr txBox="1"/>
          <p:nvPr/>
        </p:nvSpPr>
        <p:spPr>
          <a:xfrm>
            <a:off x="494675" y="5254668"/>
            <a:ext cx="11227633" cy="1200329"/>
          </a:xfrm>
          <a:prstGeom prst="rect">
            <a:avLst/>
          </a:prstGeom>
          <a:solidFill>
            <a:srgbClr val="000000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 Degrees Petition Hand-in (10,184 signatures)</a:t>
            </a:r>
            <a:br>
              <a:rPr lang="en-GB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Scottish Parliament, 3 October 2018</a:t>
            </a:r>
          </a:p>
        </p:txBody>
      </p:sp>
    </p:spTree>
    <p:extLst>
      <p:ext uri="{BB962C8B-B14F-4D97-AF65-F5344CB8AC3E}">
        <p14:creationId xmlns:p14="http://schemas.microsoft.com/office/powerpoint/2010/main" val="292306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1FB499-60BE-A2AF-395C-DC1E379AD3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wo women holding a sign&#10;&#10;Description automatically generated with low confidence">
            <a:extLst>
              <a:ext uri="{FF2B5EF4-FFF2-40B4-BE49-F238E27FC236}">
                <a16:creationId xmlns:a16="http://schemas.microsoft.com/office/drawing/2014/main" id="{59162EC7-0604-3C1A-2361-9BE6A31839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5" b="8840"/>
          <a:stretch/>
        </p:blipFill>
        <p:spPr>
          <a:xfrm>
            <a:off x="378957" y="0"/>
            <a:ext cx="112868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3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next to a sign&#10;&#10;Description automatically generated with medium confidence">
            <a:extLst>
              <a:ext uri="{FF2B5EF4-FFF2-40B4-BE49-F238E27FC236}">
                <a16:creationId xmlns:a16="http://schemas.microsoft.com/office/drawing/2014/main" id="{DA00B940-60A9-3418-9487-79A48BBACF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14285"/>
          <a:stretch/>
        </p:blipFill>
        <p:spPr>
          <a:xfrm>
            <a:off x="13607" y="0"/>
            <a:ext cx="12226015" cy="6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6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7564E7-A35B-1633-3A75-FBBBADD9E4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sign on the side of a road&#10;&#10;Description automatically generated with low confidence">
            <a:extLst>
              <a:ext uri="{FF2B5EF4-FFF2-40B4-BE49-F238E27FC236}">
                <a16:creationId xmlns:a16="http://schemas.microsoft.com/office/drawing/2014/main" id="{CF6D9D61-8905-61BA-AFD9-7811C3007D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0" b="23334"/>
          <a:stretch/>
        </p:blipFill>
        <p:spPr>
          <a:xfrm>
            <a:off x="3550596" y="-31630"/>
            <a:ext cx="5713755" cy="688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6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4622"/>
            <a:ext cx="12192000" cy="8128000"/>
          </a:xfrm>
        </p:spPr>
      </p:pic>
      <p:sp>
        <p:nvSpPr>
          <p:cNvPr id="5" name="TextBox 4"/>
          <p:cNvSpPr txBox="1"/>
          <p:nvPr/>
        </p:nvSpPr>
        <p:spPr>
          <a:xfrm>
            <a:off x="494675" y="5254668"/>
            <a:ext cx="11227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Haud</a:t>
            </a:r>
            <a:r>
              <a:rPr lang="en-GB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Bus Petition Hearing</a:t>
            </a:r>
            <a:br>
              <a:rPr lang="en-GB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Scottish Parliament, 19 January 2017</a:t>
            </a:r>
          </a:p>
        </p:txBody>
      </p:sp>
    </p:spTree>
    <p:extLst>
      <p:ext uri="{BB962C8B-B14F-4D97-AF65-F5344CB8AC3E}">
        <p14:creationId xmlns:p14="http://schemas.microsoft.com/office/powerpoint/2010/main" val="1215102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9E0D2989-76F9-BDDB-3BA5-D2C4E63196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1"/>
          <a:stretch/>
        </p:blipFill>
        <p:spPr>
          <a:xfrm>
            <a:off x="0" y="-35080"/>
            <a:ext cx="12209843" cy="689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3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51FC53-372B-351C-21C9-F9050E2C91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ext, businesscard, screenshot, font&#10;&#10;Description automatically generated">
            <a:extLst>
              <a:ext uri="{FF2B5EF4-FFF2-40B4-BE49-F238E27FC236}">
                <a16:creationId xmlns:a16="http://schemas.microsoft.com/office/drawing/2014/main" id="{EADB81B0-E995-B283-76D1-850F68CB97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7" t="29504" r="2089" b="4256"/>
          <a:stretch/>
        </p:blipFill>
        <p:spPr>
          <a:xfrm>
            <a:off x="2527491" y="0"/>
            <a:ext cx="7137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0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6171BD14-F266-16D4-C90B-7CA679734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9" b="9415"/>
          <a:stretch/>
        </p:blipFill>
        <p:spPr>
          <a:xfrm>
            <a:off x="-34973" y="-1"/>
            <a:ext cx="1221676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69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E08CEEB8-D871-92A6-495B-04B8C7A626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8" b="17201"/>
          <a:stretch/>
        </p:blipFill>
        <p:spPr>
          <a:xfrm>
            <a:off x="0" y="-7469"/>
            <a:ext cx="12192000" cy="686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3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7875C676-9624-77FE-9587-D5313F3963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20" b="3745"/>
          <a:stretch/>
        </p:blipFill>
        <p:spPr>
          <a:xfrm>
            <a:off x="-22069" y="-125260"/>
            <a:ext cx="12214069" cy="69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91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and white bus with a white flower&#10;&#10;Description automatically generated with low confidence">
            <a:extLst>
              <a:ext uri="{FF2B5EF4-FFF2-40B4-BE49-F238E27FC236}">
                <a16:creationId xmlns:a16="http://schemas.microsoft.com/office/drawing/2014/main" id="{AD6857A2-0DB1-A380-1FFB-115D61E7D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357" y="1478605"/>
            <a:ext cx="6804358" cy="331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3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4B8BC1-F91B-4784-C63A-1BE7915C0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pic>
        <p:nvPicPr>
          <p:cNvPr id="3" name="Picture 2" descr="A picture containing text, newspaper, publication, newsprint&#10;&#10;Description automatically generated">
            <a:extLst>
              <a:ext uri="{FF2B5EF4-FFF2-40B4-BE49-F238E27FC236}">
                <a16:creationId xmlns:a16="http://schemas.microsoft.com/office/drawing/2014/main" id="{0B85E821-467F-7CE9-4C07-88EB2D4A6B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8" b="25114"/>
          <a:stretch/>
        </p:blipFill>
        <p:spPr>
          <a:xfrm>
            <a:off x="1377863" y="-12744"/>
            <a:ext cx="9728615" cy="687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22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 with medium confidence">
            <a:extLst>
              <a:ext uri="{FF2B5EF4-FFF2-40B4-BE49-F238E27FC236}">
                <a16:creationId xmlns:a16="http://schemas.microsoft.com/office/drawing/2014/main" id="{D0F13A40-A91B-C3FC-D2A2-7A34941A39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0" b="767"/>
          <a:stretch/>
        </p:blipFill>
        <p:spPr>
          <a:xfrm>
            <a:off x="0" y="-90311"/>
            <a:ext cx="12192001" cy="694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8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5FB347-61CA-85DC-0E01-3D9CB6BD4E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C6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erson holding a sign&#10;&#10;Description automatically generated with medium confidence">
            <a:extLst>
              <a:ext uri="{FF2B5EF4-FFF2-40B4-BE49-F238E27FC236}">
                <a16:creationId xmlns:a16="http://schemas.microsoft.com/office/drawing/2014/main" id="{3E609FED-17F9-D2C8-C429-9B7A2E6505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0" b="6526"/>
          <a:stretch/>
        </p:blipFill>
        <p:spPr>
          <a:xfrm>
            <a:off x="2918298" y="16811"/>
            <a:ext cx="6151834" cy="684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26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What’s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24 January 2019: Presentation of Petition to Glasgow City Council</a:t>
            </a:r>
          </a:p>
          <a:p>
            <a:r>
              <a:rPr lang="en-GB" b="1" dirty="0"/>
              <a:t>24 January 2019: Meeting with Transport Minister</a:t>
            </a:r>
          </a:p>
          <a:p>
            <a:r>
              <a:rPr lang="en-GB" b="1" dirty="0"/>
              <a:t>February  2019: REC Committee Report (deadline 1 March 2019)</a:t>
            </a:r>
          </a:p>
          <a:p>
            <a:r>
              <a:rPr lang="en-GB" b="1" dirty="0"/>
              <a:t>Spring 2019: Connectivity Commission </a:t>
            </a:r>
            <a:r>
              <a:rPr lang="en-GB" b="1"/>
              <a:t>Report (part 2)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68884"/>
            <a:ext cx="12192000" cy="914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8214" y="6319157"/>
            <a:ext cx="11446329" cy="507831"/>
          </a:xfrm>
          <a:prstGeom prst="rect">
            <a:avLst/>
          </a:prstGeom>
          <a:solidFill>
            <a:srgbClr val="000000">
              <a:alpha val="3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Transport Bill Lobby, The Scottish Parliament, 9 October 2019</a:t>
            </a:r>
          </a:p>
        </p:txBody>
      </p:sp>
    </p:spTree>
    <p:extLst>
      <p:ext uri="{BB962C8B-B14F-4D97-AF65-F5344CB8AC3E}">
        <p14:creationId xmlns:p14="http://schemas.microsoft.com/office/powerpoint/2010/main" val="69737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outside&#10;&#10;Description automatically generated with medium confidence">
            <a:extLst>
              <a:ext uri="{FF2B5EF4-FFF2-40B4-BE49-F238E27FC236}">
                <a16:creationId xmlns:a16="http://schemas.microsoft.com/office/drawing/2014/main" id="{E879F474-46E8-608B-0B9D-9F7B5C0684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0" b="12057"/>
          <a:stretch/>
        </p:blipFill>
        <p:spPr>
          <a:xfrm>
            <a:off x="-7592" y="-12762"/>
            <a:ext cx="12199592" cy="68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00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AA03058A-B647-3058-D14A-777BFF8F7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0" b="9300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55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red and blue text&#10;&#10;Description automatically generated with low confidence">
            <a:extLst>
              <a:ext uri="{FF2B5EF4-FFF2-40B4-BE49-F238E27FC236}">
                <a16:creationId xmlns:a16="http://schemas.microsoft.com/office/drawing/2014/main" id="{728234E0-92BC-6CB7-D47E-8F12CAB45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812"/>
            <a:ext cx="9753600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24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63C8B3-8351-5E66-E715-B7498D8CA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0CEE03C0-B1D8-D692-CCB8-68E48FC8E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36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DE0280-9A6A-D718-DF86-2EEF055B4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  <a:solidFill>
            <a:srgbClr val="A1C6E7"/>
          </a:solidFill>
        </p:spPr>
      </p:pic>
      <p:pic>
        <p:nvPicPr>
          <p:cNvPr id="3" name="Picture 2" descr="A person holding a sign&#10;&#10;Description automatically generated with low confidence">
            <a:extLst>
              <a:ext uri="{FF2B5EF4-FFF2-40B4-BE49-F238E27FC236}">
                <a16:creationId xmlns:a16="http://schemas.microsoft.com/office/drawing/2014/main" id="{90CDF66A-E7EC-ECA4-8F59-3D1A3ACC9A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4" b="1844"/>
          <a:stretch/>
        </p:blipFill>
        <p:spPr>
          <a:xfrm>
            <a:off x="3190672" y="0"/>
            <a:ext cx="5672303" cy="687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39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1350"/>
            <a:ext cx="12192000" cy="9883140"/>
          </a:xfrm>
        </p:spPr>
      </p:pic>
      <p:sp>
        <p:nvSpPr>
          <p:cNvPr id="5" name="TextBox 4"/>
          <p:cNvSpPr txBox="1"/>
          <p:nvPr/>
        </p:nvSpPr>
        <p:spPr>
          <a:xfrm>
            <a:off x="408214" y="6319157"/>
            <a:ext cx="11446329" cy="507831"/>
          </a:xfrm>
          <a:prstGeom prst="rect">
            <a:avLst/>
          </a:prstGeom>
          <a:solidFill>
            <a:srgbClr val="000000">
              <a:alpha val="30000"/>
            </a:srgb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700" i="1" kern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Free Our City </a:t>
            </a:r>
            <a:r>
              <a:rPr lang="en-GB" sz="2700" kern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(Transport Day Demo at COP26, 10 November 2021)</a:t>
            </a:r>
          </a:p>
        </p:txBody>
      </p:sp>
    </p:spTree>
    <p:extLst>
      <p:ext uri="{BB962C8B-B14F-4D97-AF65-F5344CB8AC3E}">
        <p14:creationId xmlns:p14="http://schemas.microsoft.com/office/powerpoint/2010/main" val="271130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5BA60517-6A99-E402-9D57-FD23D029E7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7" b="12908"/>
          <a:stretch/>
        </p:blipFill>
        <p:spPr>
          <a:xfrm>
            <a:off x="0" y="0"/>
            <a:ext cx="1219085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8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0D842E-2CEE-5260-10FA-9371046A0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pic>
        <p:nvPicPr>
          <p:cNvPr id="3" name="Picture 2" descr="A picture containing text, newspaper, publication, news&#10;&#10;Description automatically generated">
            <a:extLst>
              <a:ext uri="{FF2B5EF4-FFF2-40B4-BE49-F238E27FC236}">
                <a16:creationId xmlns:a16="http://schemas.microsoft.com/office/drawing/2014/main" id="{07644100-D3AB-C46A-5090-E5043FBE77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91"/>
          <a:stretch/>
        </p:blipFill>
        <p:spPr>
          <a:xfrm>
            <a:off x="2811294" y="-1"/>
            <a:ext cx="6904231" cy="687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7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holding a sign&#10;&#10;Description automatically generated with medium confidence">
            <a:extLst>
              <a:ext uri="{FF2B5EF4-FFF2-40B4-BE49-F238E27FC236}">
                <a16:creationId xmlns:a16="http://schemas.microsoft.com/office/drawing/2014/main" id="{1AB13503-230F-BE06-7F85-C6559D4F21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7" b="1836"/>
          <a:stretch/>
        </p:blipFill>
        <p:spPr>
          <a:xfrm>
            <a:off x="2669" y="0"/>
            <a:ext cx="12189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76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AB4967-8DF5-8967-EBCF-B18C95D85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pic>
        <p:nvPicPr>
          <p:cNvPr id="3" name="Picture 2" descr="A person with a megaphone&#10;&#10;Description automatically generated with medium confidence">
            <a:extLst>
              <a:ext uri="{FF2B5EF4-FFF2-40B4-BE49-F238E27FC236}">
                <a16:creationId xmlns:a16="http://schemas.microsoft.com/office/drawing/2014/main" id="{9B272380-BC6B-CCA8-B262-E21AF452A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4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20258B-D5EB-3832-6659-9129C6842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pic>
        <p:nvPicPr>
          <p:cNvPr id="3" name="Picture 2" descr="A person and person holding signs&#10;&#10;Description automatically generated">
            <a:extLst>
              <a:ext uri="{FF2B5EF4-FFF2-40B4-BE49-F238E27FC236}">
                <a16:creationId xmlns:a16="http://schemas.microsoft.com/office/drawing/2014/main" id="{0924AD77-3EFB-12CC-97CE-A30422ADB2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1" b="5206"/>
          <a:stretch/>
        </p:blipFill>
        <p:spPr>
          <a:xfrm>
            <a:off x="394017" y="0"/>
            <a:ext cx="11403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93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5788C7-307A-AE3B-55F5-AEAE30CA0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" y="0"/>
            <a:ext cx="12179809" cy="6858000"/>
          </a:xfrm>
          <a:prstGeom prst="rect">
            <a:avLst/>
          </a:prstGeom>
        </p:spPr>
      </p:pic>
      <p:pic>
        <p:nvPicPr>
          <p:cNvPr id="3" name="Picture 2" descr="A newspaper with a picture of a person and person&#10;&#10;Description automatically generated with low confidence">
            <a:extLst>
              <a:ext uri="{FF2B5EF4-FFF2-40B4-BE49-F238E27FC236}">
                <a16:creationId xmlns:a16="http://schemas.microsoft.com/office/drawing/2014/main" id="{E9AB3A51-61BB-BE87-BD3A-014B9FC3EC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" b="18684"/>
          <a:stretch/>
        </p:blipFill>
        <p:spPr>
          <a:xfrm>
            <a:off x="2668883" y="0"/>
            <a:ext cx="6632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77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67F81788-CD4F-0DCA-11AD-0071A715A4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3911"/>
          <a:stretch/>
        </p:blipFill>
        <p:spPr>
          <a:xfrm>
            <a:off x="-235176" y="0"/>
            <a:ext cx="12453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83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Widescreen</PresentationFormat>
  <Paragraphs>27</Paragraphs>
  <Slides>46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2_Office Theme</vt:lpstr>
      <vt:lpstr>1_Office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Next?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Ellie Harrison</dc:creator>
  <cp:lastModifiedBy>George Arthur</cp:lastModifiedBy>
  <cp:revision>42</cp:revision>
  <dcterms:created xsi:type="dcterms:W3CDTF">2022-06-14T12:07:41Z</dcterms:created>
  <dcterms:modified xsi:type="dcterms:W3CDTF">2023-06-16T09:43:08Z</dcterms:modified>
</cp:coreProperties>
</file>